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75" r:id="rId5"/>
  </p:sldMasterIdLst>
  <p:notesMasterIdLst>
    <p:notesMasterId r:id="rId24"/>
  </p:notesMasterIdLst>
  <p:handoutMasterIdLst>
    <p:handoutMasterId r:id="rId25"/>
  </p:handoutMasterIdLst>
  <p:sldIdLst>
    <p:sldId id="281" r:id="rId6"/>
    <p:sldId id="329" r:id="rId7"/>
    <p:sldId id="335" r:id="rId8"/>
    <p:sldId id="337" r:id="rId9"/>
    <p:sldId id="336" r:id="rId10"/>
    <p:sldId id="339" r:id="rId11"/>
    <p:sldId id="333" r:id="rId12"/>
    <p:sldId id="331" r:id="rId13"/>
    <p:sldId id="352" r:id="rId14"/>
    <p:sldId id="317" r:id="rId15"/>
    <p:sldId id="328" r:id="rId16"/>
    <p:sldId id="345" r:id="rId17"/>
    <p:sldId id="346" r:id="rId18"/>
    <p:sldId id="347" r:id="rId19"/>
    <p:sldId id="348" r:id="rId20"/>
    <p:sldId id="340" r:id="rId21"/>
    <p:sldId id="351" r:id="rId22"/>
    <p:sldId id="350" r:id="rId23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ysk-Cosgrove, Susan" initials="TS" lastIdx="2" clrIdx="0"/>
  <p:cmAuthor id="1" name="King, Leon M." initials="KL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731" autoAdjust="0"/>
  </p:normalViewPr>
  <p:slideViewPr>
    <p:cSldViewPr snapToGrid="0" snapToObjects="1">
      <p:cViewPr>
        <p:scale>
          <a:sx n="110" d="100"/>
          <a:sy n="110" d="100"/>
        </p:scale>
        <p:origin x="-237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-4872" y="-102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9F9BDE1-BFD5-F840-AE30-3761D571ECE9}" type="datetime1">
              <a:rPr lang="en-US"/>
              <a:pPr>
                <a:defRPr/>
              </a:pPr>
              <a:t>10/01/2013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4E43A7F-2CF4-FE43-A04A-BDB549F571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071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30E15ED-2285-E348-82C6-6D5BFF647830}" type="datetime1">
              <a:rPr lang="en-US"/>
              <a:pPr>
                <a:defRPr/>
              </a:pPr>
              <a:t>10/01/2013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2FBB8ED-00C6-B241-85BF-81AFF0A579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323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BB8ED-00C6-B241-85BF-81AFF0A579C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89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Catalyst for major structural modifications to the U.S. Settlement process is the reduction of systemic risk and further adherence to the CPSS IOSCO recommendations for Securities Settlement Systems (SSS)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Implementation will occur over the next five years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Plans are further detailed in three industry white papers on the DTCC website under “Thought Leadership”: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Reducing Risk and Enhancing Intraday Finality in the Settlement of Money Market Instruments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A Roadmap for Promoting Intraday Settlement Finality in U.S. Markets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CNS Settlement As Delivery Versus Payment in DTC (CNS for Value)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Proposal to Launch a New Cost Benefit Analysis on Shortening the Settlement Cycle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Objective to provide customers with information on the strategic future of the U.S. Settlement process to allow them to project development resource requirements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BB8ED-00C6-B241-85BF-81AFF0A579C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48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BB8ED-00C6-B241-85BF-81AFF0A579C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19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BB8ED-00C6-B241-85BF-81AFF0A579C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274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BB8ED-00C6-B241-85BF-81AFF0A579C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727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_BKGRND_Cor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1" y="0"/>
            <a:ext cx="9139418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4000" cy="37274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13" descr="dtcc_rev_rgb [Converted]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32675" y="336550"/>
            <a:ext cx="12065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859765"/>
            <a:ext cx="8164377" cy="915059"/>
          </a:xfrm>
        </p:spPr>
        <p:txBody>
          <a:bodyPr>
            <a:normAutofit/>
          </a:bodyPr>
          <a:lstStyle>
            <a:lvl1pPr algn="l">
              <a:defRPr sz="3800" b="0" i="0">
                <a:ln>
                  <a:noFill/>
                </a:ln>
                <a:solidFill>
                  <a:schemeClr val="accent4"/>
                </a:solidFill>
                <a:latin typeface="Arial Bold"/>
                <a:cs typeface="Arial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DTCC_pos_4cp.jpg"/>
          <p:cNvPicPr>
            <a:picLocks noChangeAspect="1"/>
          </p:cNvPicPr>
          <p:nvPr userDrawn="1"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7432675" y="336550"/>
            <a:ext cx="1277126" cy="310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1600">
                <a:latin typeface="Arial"/>
                <a:cs typeface="Arial"/>
              </a:defRPr>
            </a:lvl3pPr>
            <a:lvl4pPr>
              <a:defRPr sz="1400" b="0" i="0">
                <a:latin typeface="Arial Bold"/>
                <a:cs typeface="Arial Bold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4EC22-46A1-B147-8769-91747101709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BKGRND_Cor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1" y="0"/>
            <a:ext cx="9139418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9144000" cy="37274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13" descr="dtcc_rev_rgb [Converted]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125901" y="2855610"/>
            <a:ext cx="2592516" cy="63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TCC_pos_4cp.jpg"/>
          <p:cNvPicPr>
            <a:picLocks noChangeAspect="1"/>
          </p:cNvPicPr>
          <p:nvPr userDrawn="1"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3125901" y="2854816"/>
            <a:ext cx="2630636" cy="639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rial Bold"/>
                <a:cs typeface="Arial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 b="0" i="0">
                <a:latin typeface="Arial"/>
                <a:cs typeface="Arial"/>
              </a:defRPr>
            </a:lvl1pPr>
            <a:lvl2pPr>
              <a:defRPr sz="2000" b="0" i="0">
                <a:latin typeface="Arial"/>
                <a:cs typeface="Arial"/>
              </a:defRPr>
            </a:lvl2pPr>
            <a:lvl3pPr>
              <a:defRPr sz="2000" b="0" i="0">
                <a:latin typeface="Arial"/>
                <a:cs typeface="Arial"/>
              </a:defRPr>
            </a:lvl3pPr>
            <a:lvl4pPr>
              <a:defRPr sz="1800" b="0" i="0">
                <a:latin typeface="Arial Bold"/>
                <a:cs typeface="Arial Bold"/>
              </a:defRPr>
            </a:lvl4pPr>
            <a:lvl5pPr>
              <a:defRPr sz="1800" b="0" i="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F821A-7C3A-554A-93A4-6F985E9A21F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782310" y="1600200"/>
            <a:ext cx="4038600" cy="4525963"/>
          </a:xfrm>
        </p:spPr>
        <p:txBody>
          <a:bodyPr/>
          <a:lstStyle>
            <a:lvl1pPr>
              <a:defRPr sz="2000" b="0" i="0">
                <a:latin typeface="Arial"/>
                <a:cs typeface="Arial"/>
              </a:defRPr>
            </a:lvl1pPr>
            <a:lvl2pPr>
              <a:defRPr sz="2000" b="0" i="0">
                <a:latin typeface="Arial"/>
                <a:cs typeface="Arial"/>
              </a:defRPr>
            </a:lvl2pPr>
            <a:lvl3pPr>
              <a:defRPr sz="2000" b="0" i="0">
                <a:latin typeface="Arial"/>
                <a:cs typeface="Arial"/>
              </a:defRPr>
            </a:lvl3pPr>
            <a:lvl4pPr>
              <a:defRPr sz="1800" b="0" i="0">
                <a:latin typeface="Arial Bold"/>
                <a:cs typeface="Arial Bold"/>
              </a:defRPr>
            </a:lvl4pPr>
            <a:lvl5pPr>
              <a:defRPr sz="1800" b="0" i="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1600">
                <a:latin typeface="Arial"/>
                <a:cs typeface="Arial"/>
              </a:defRPr>
            </a:lvl3pPr>
            <a:lvl4pPr>
              <a:defRPr sz="1400" b="0" i="0">
                <a:latin typeface="Arial Bold"/>
                <a:cs typeface="Arial Bold"/>
              </a:defRPr>
            </a:lvl4pPr>
            <a:lvl5pPr>
              <a:defRPr sz="1200" b="0" i="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4EC22-46A1-B147-8769-91747101709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F821A-7C3A-554A-93A4-6F985E9A21F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 b="0" i="0">
                <a:latin typeface="Arial"/>
                <a:cs typeface="Arial"/>
              </a:defRPr>
            </a:lvl1pPr>
            <a:lvl2pPr>
              <a:defRPr sz="2000" b="0" i="0">
                <a:latin typeface="Arial"/>
                <a:cs typeface="Arial"/>
              </a:defRPr>
            </a:lvl2pPr>
            <a:lvl3pPr>
              <a:defRPr sz="2000" b="0" i="0">
                <a:latin typeface="Arial"/>
                <a:cs typeface="Arial"/>
              </a:defRPr>
            </a:lvl3pPr>
            <a:lvl4pPr>
              <a:defRPr sz="1800" b="0" i="0">
                <a:latin typeface="Arial Bold"/>
                <a:cs typeface="Arial Bold"/>
              </a:defRPr>
            </a:lvl4pPr>
            <a:lvl5pPr>
              <a:defRPr sz="1800" b="0" i="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782310" y="1600200"/>
            <a:ext cx="4038600" cy="4525963"/>
          </a:xfrm>
        </p:spPr>
        <p:txBody>
          <a:bodyPr/>
          <a:lstStyle>
            <a:lvl1pPr>
              <a:defRPr sz="2000" b="0" i="0">
                <a:latin typeface="Arial"/>
                <a:cs typeface="Arial"/>
              </a:defRPr>
            </a:lvl1pPr>
            <a:lvl2pPr>
              <a:defRPr sz="2000" b="0" i="0">
                <a:latin typeface="Arial"/>
                <a:cs typeface="Arial"/>
              </a:defRPr>
            </a:lvl2pPr>
            <a:lvl3pPr>
              <a:defRPr sz="2000" b="0" i="0">
                <a:latin typeface="Arial"/>
                <a:cs typeface="Arial"/>
              </a:defRPr>
            </a:lvl3pPr>
            <a:lvl4pPr>
              <a:defRPr sz="1800" b="0" i="0">
                <a:latin typeface="Arial Bold"/>
                <a:cs typeface="Arial Bold"/>
              </a:defRPr>
            </a:lvl4pPr>
            <a:lvl5pPr>
              <a:defRPr sz="1800" b="0" i="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1600">
                <a:latin typeface="Arial"/>
                <a:cs typeface="Arial"/>
              </a:defRPr>
            </a:lvl3pPr>
            <a:lvl4pPr>
              <a:defRPr sz="1400" b="0" i="0">
                <a:latin typeface="Arial Bold"/>
                <a:cs typeface="Arial Bold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4EC22-46A1-B147-8769-91747101709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212682"/>
            <a:ext cx="3084513" cy="430212"/>
          </a:xfrm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 smtClean="0"/>
              <a:t>Click to edit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723640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F821A-7C3A-554A-93A4-6F985E9A21F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 b="0" i="0">
                <a:latin typeface="Arial"/>
                <a:cs typeface="Arial"/>
              </a:defRPr>
            </a:lvl1pPr>
            <a:lvl2pPr>
              <a:defRPr sz="2000" b="0" i="0">
                <a:latin typeface="Arial"/>
                <a:cs typeface="Arial"/>
              </a:defRPr>
            </a:lvl2pPr>
            <a:lvl3pPr>
              <a:defRPr sz="2000" b="0" i="0">
                <a:latin typeface="Arial"/>
                <a:cs typeface="Arial"/>
              </a:defRPr>
            </a:lvl3pPr>
            <a:lvl4pPr>
              <a:defRPr sz="1800" b="0" i="0">
                <a:latin typeface="Arial Bold"/>
                <a:cs typeface="Arial Bold"/>
              </a:defRPr>
            </a:lvl4pPr>
            <a:lvl5pPr>
              <a:defRPr sz="1800" b="0" i="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782310" y="1600200"/>
            <a:ext cx="4038600" cy="4525963"/>
          </a:xfrm>
        </p:spPr>
        <p:txBody>
          <a:bodyPr/>
          <a:lstStyle>
            <a:lvl1pPr>
              <a:defRPr sz="2000" b="0" i="0">
                <a:latin typeface="Arial"/>
                <a:cs typeface="Arial"/>
              </a:defRPr>
            </a:lvl1pPr>
            <a:lvl2pPr>
              <a:defRPr sz="2000" b="0" i="0">
                <a:latin typeface="Arial"/>
                <a:cs typeface="Arial"/>
              </a:defRPr>
            </a:lvl2pPr>
            <a:lvl3pPr>
              <a:defRPr sz="2000" b="0" i="0">
                <a:latin typeface="Arial"/>
                <a:cs typeface="Arial"/>
              </a:defRPr>
            </a:lvl3pPr>
            <a:lvl4pPr>
              <a:defRPr sz="1800" b="0" i="0">
                <a:latin typeface="Arial Bold"/>
                <a:cs typeface="Arial Bold"/>
              </a:defRPr>
            </a:lvl4pPr>
            <a:lvl5pPr>
              <a:defRPr sz="1800" b="0" i="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57199" y="6427788"/>
            <a:ext cx="3483033" cy="189143"/>
          </a:xfrm>
        </p:spPr>
        <p:txBody>
          <a:bodyPr/>
          <a:lstStyle>
            <a:lvl1pPr marL="0" indent="0">
              <a:buNone/>
              <a:defRPr sz="1000" baseline="0"/>
            </a:lvl1pPr>
            <a:lvl5pPr marL="1828800" indent="0" algn="l">
              <a:buNone/>
              <a:defRPr sz="1000"/>
            </a:lvl5pPr>
          </a:lstStyle>
          <a:p>
            <a:pPr lvl="0"/>
            <a:r>
              <a:rPr lang="en-US" dirty="0" smtClean="0"/>
              <a:t>DTCC Confidential (Yellow)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45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_BKGRND_Corp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1" y="0"/>
            <a:ext cx="9139418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6412578"/>
            <a:ext cx="9144000" cy="4454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19163"/>
            <a:ext cx="9144000" cy="1587"/>
          </a:xfrm>
          <a:prstGeom prst="line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41288"/>
            <a:ext cx="7945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8052146" y="6499081"/>
            <a:ext cx="56187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800" b="0" i="0" baseline="0" dirty="0" smtClean="0">
                <a:solidFill>
                  <a:schemeClr val="bg1"/>
                </a:solidFill>
                <a:latin typeface="Times"/>
                <a:cs typeface="Times"/>
              </a:rPr>
              <a:t>© DTCC</a:t>
            </a:r>
            <a:endParaRPr lang="en-US" sz="800" b="0" i="0" baseline="0" dirty="0">
              <a:solidFill>
                <a:schemeClr val="bg1"/>
              </a:solidFill>
              <a:latin typeface="Times"/>
              <a:cs typeface="Time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019" y="6427788"/>
            <a:ext cx="45854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fld id="{32B77A99-F7CF-5846-AD73-A439EF31F06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3" descr="dtcc_rev_rgb [Converted].pn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7432675" y="336550"/>
            <a:ext cx="12065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b="0" i="0" kern="1200">
          <a:solidFill>
            <a:schemeClr val="bg1"/>
          </a:solidFill>
          <a:latin typeface="Arial Bold"/>
          <a:ea typeface="ヒラギノ角ゴ Pro W3" charset="-128"/>
          <a:cs typeface="Arial Bold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b="0" i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b="0" i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b="0" i="0" kern="1200">
          <a:solidFill>
            <a:schemeClr val="tx1"/>
          </a:solidFill>
          <a:latin typeface="Arial Narrow"/>
          <a:ea typeface="ヒラギノ角ゴ Pro W3" charset="-128"/>
          <a:cs typeface="Arial Narrow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b="1" i="0" kern="1200">
          <a:solidFill>
            <a:schemeClr val="accent4"/>
          </a:solidFill>
          <a:latin typeface="Arial Narrow Bold"/>
          <a:ea typeface="ヒラギノ角ゴ Pro W3" charset="-128"/>
          <a:cs typeface="Arial Narrow Bold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b="0" i="0" kern="1200">
          <a:solidFill>
            <a:schemeClr val="tx1"/>
          </a:solidFill>
          <a:latin typeface="Arial Narrow"/>
          <a:ea typeface="ヒラギノ角ゴ Pro W3" charset="-128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_BKGRND_Corp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1" y="-65087"/>
            <a:ext cx="9139418" cy="6858000"/>
          </a:xfrm>
          <a:prstGeom prst="rect">
            <a:avLst/>
          </a:prstGeom>
        </p:spPr>
      </p:pic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19163"/>
            <a:ext cx="9144000" cy="1587"/>
          </a:xfrm>
          <a:prstGeom prst="line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41288"/>
            <a:ext cx="7945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8963" y="642778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3798D2"/>
                </a:solidFill>
                <a:latin typeface="Times"/>
                <a:ea typeface="Times" charset="0"/>
                <a:cs typeface="Times"/>
              </a:defRPr>
            </a:lvl1pPr>
          </a:lstStyle>
          <a:p>
            <a:fld id="{32B77A99-F7CF-5846-AD73-A439EF31F0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8052146" y="6499081"/>
            <a:ext cx="56187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800" baseline="0" dirty="0" smtClean="0">
                <a:solidFill>
                  <a:schemeClr val="accent4"/>
                </a:solidFill>
                <a:latin typeface="Times"/>
                <a:cs typeface="Times"/>
              </a:rPr>
              <a:t>© DTCC</a:t>
            </a:r>
            <a:endParaRPr lang="en-US" sz="800" baseline="0" dirty="0">
              <a:solidFill>
                <a:schemeClr val="accent4"/>
              </a:solidFill>
              <a:latin typeface="Times"/>
              <a:cs typeface="Time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80" r:id="rId3"/>
    <p:sldLayoutId id="2147483681" r:id="rId4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b="0" i="0" kern="1200">
          <a:solidFill>
            <a:schemeClr val="bg1"/>
          </a:solidFill>
          <a:latin typeface="Arial Bold"/>
          <a:ea typeface="ヒラギノ角ゴ Pro W3" charset="-128"/>
          <a:cs typeface="Arial Bold"/>
        </a:defRPr>
      </a:lvl1pPr>
      <a:lvl2pPr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2pPr>
      <a:lvl3pPr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3pPr>
      <a:lvl4pPr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4pPr>
      <a:lvl5pPr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000" b="0" i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800" b="0" i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b="0" i="0" kern="1200">
          <a:solidFill>
            <a:schemeClr val="tx1"/>
          </a:solidFill>
          <a:latin typeface="Arial Narrow"/>
          <a:ea typeface="ヒラギノ角ゴ Pro W3" charset="-128"/>
          <a:cs typeface="Arial Narrow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b="1" i="0" kern="1200">
          <a:solidFill>
            <a:schemeClr val="accent4"/>
          </a:solidFill>
          <a:latin typeface="Arial Narrow Bold"/>
          <a:ea typeface="ヒラギノ角ゴ Pro W3" charset="-128"/>
          <a:cs typeface="Arial Narrow Bold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b="0" i="0" kern="1200">
          <a:solidFill>
            <a:schemeClr val="tx1"/>
          </a:solidFill>
          <a:latin typeface="Arial Narrow"/>
          <a:ea typeface="ヒラギノ角ゴ Pro W3" charset="-128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362" y="2608716"/>
            <a:ext cx="7945438" cy="1672997"/>
          </a:xfrm>
        </p:spPr>
        <p:txBody>
          <a:bodyPr/>
          <a:lstStyle/>
          <a:p>
            <a:pPr algn="ctr"/>
            <a:r>
              <a:rPr lang="en-US" sz="3000" dirty="0" smtClean="0">
                <a:solidFill>
                  <a:srgbClr val="0070C0"/>
                </a:solidFill>
              </a:rPr>
              <a:t>DTC Settlement Strategy and Roadmap Update</a:t>
            </a:r>
            <a:br>
              <a:rPr lang="en-US" sz="3000" dirty="0" smtClean="0">
                <a:solidFill>
                  <a:srgbClr val="0070C0"/>
                </a:solidFill>
              </a:rPr>
            </a:br>
            <a:r>
              <a:rPr lang="en-US" sz="3000" dirty="0" smtClean="0">
                <a:solidFill>
                  <a:srgbClr val="0070C0"/>
                </a:solidFill>
              </a:rPr>
              <a:t/>
            </a:r>
            <a:br>
              <a:rPr lang="en-US" sz="3000" dirty="0" smtClean="0">
                <a:solidFill>
                  <a:srgbClr val="0070C0"/>
                </a:solidFill>
              </a:rPr>
            </a:br>
            <a:r>
              <a:rPr lang="en-US" sz="2400" dirty="0" smtClean="0">
                <a:solidFill>
                  <a:srgbClr val="0070C0"/>
                </a:solidFill>
              </a:rPr>
              <a:t>Bank Depository User Group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95757" y="6107206"/>
            <a:ext cx="27432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endParaRPr lang="en-US" sz="1400" b="1" i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2942" y="5557193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September 23, 2013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9647" y="6482737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Confidential </a:t>
            </a:r>
            <a:r>
              <a:rPr lang="en-US" sz="1050" dirty="0">
                <a:solidFill>
                  <a:schemeClr val="bg1"/>
                </a:solidFill>
              </a:rPr>
              <a:t>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1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94582" y="6445807"/>
            <a:ext cx="609600" cy="228600"/>
          </a:xfrm>
          <a:prstGeom prst="rect">
            <a:avLst/>
          </a:prstGeom>
        </p:spPr>
        <p:txBody>
          <a:bodyPr/>
          <a:lstStyle/>
          <a:p>
            <a:fld id="{8A26FB3A-E088-443E-B299-AADAC718D020}" type="slidenum">
              <a:rPr lang="en-US" sz="1200"/>
              <a:pPr/>
              <a:t>2</a:t>
            </a:fld>
            <a:endParaRPr lang="en-US" sz="1200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225" y="141288"/>
            <a:ext cx="8414157" cy="646112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Introduction</a:t>
            </a:r>
            <a:endParaRPr lang="en-US" sz="4000" b="1" dirty="0">
              <a:latin typeface="+mj-lt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412" y="1206513"/>
            <a:ext cx="8861612" cy="5136777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Settlement Roadmap Paper originally published in December 2012 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Strategic objectives are Systemic </a:t>
            </a:r>
            <a:r>
              <a:rPr lang="en-US" dirty="0">
                <a:latin typeface="Arial" pitchFamily="34" charset="0"/>
                <a:cs typeface="Arial" pitchFamily="34" charset="0"/>
              </a:rPr>
              <a:t>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isk mitigation and further adherence with CPSS IOSCO recommendations 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Promotion of Settlement Finality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White Paper published </a:t>
            </a:r>
            <a:r>
              <a:rPr lang="en-US" dirty="0">
                <a:latin typeface="Arial" pitchFamily="34" charset="0"/>
                <a:cs typeface="Arial" pitchFamily="34" charset="0"/>
              </a:rPr>
              <a:t>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provide </a:t>
            </a:r>
            <a:r>
              <a:rPr lang="en-US" dirty="0">
                <a:latin typeface="Arial" pitchFamily="34" charset="0"/>
                <a:cs typeface="Arial" pitchFamily="34" charset="0"/>
              </a:rPr>
              <a:t>customers with information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on how multiple initiatives come together over the next 5 years – a “Roadmap”</a:t>
            </a:r>
          </a:p>
          <a:p>
            <a:pPr marL="0" indent="0">
              <a:buClr>
                <a:schemeClr val="accent4"/>
              </a:buCl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Four Key settlement related initiatives: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Settlement Matching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CNS Settlement as Delivery Versus Payment (CNS for Value)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Money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Market Settlement  - Structural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Changes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Shortening the Settlement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Cycle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“Confidential Treatment Requested by DTCC, [DTC, NSCC, FICC, WTC] Pursuant to the Freedom of Information Act.”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292229" y="6547449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Settlement Matching - Background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05" y="1398494"/>
            <a:ext cx="8700247" cy="4525963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DTC permits receiving participants to “reclaim” processed transactions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Certain reclaims are permitted to bypass DTC’s risk controls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Reclaims compromise intraday settlement finality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Reclaims present credit and liquidity risk to DTC, participants and the system as a whole</a:t>
            </a:r>
          </a:p>
          <a:p>
            <a:pPr marL="0" indent="0">
              <a:buClr>
                <a:schemeClr val="accent4"/>
              </a:buClr>
              <a:buNone/>
            </a:pPr>
            <a:endParaRPr lang="en-US" dirty="0" smtClean="0"/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The value of transactions currently reclaimed is approximately $4 Billion per day but could increase in times of stress 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Reclaim rates of unaffirmed institutional transactions are MUCH higher than those of affirmed transactions - 5% vs. </a:t>
            </a:r>
            <a:r>
              <a:rPr lang="en-US" dirty="0"/>
              <a:t>0.2</a:t>
            </a:r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24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Settlement Matching - Proposa</a:t>
            </a:r>
            <a:r>
              <a:rPr lang="en-US" sz="3200" dirty="0" smtClean="0"/>
              <a:t>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037" y="1170728"/>
            <a:ext cx="8755809" cy="4875333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u="sng" dirty="0" smtClean="0"/>
              <a:t>Proposal</a:t>
            </a:r>
            <a:r>
              <a:rPr lang="en-US" dirty="0" smtClean="0"/>
              <a:t>: Require receiving participants to match transactions </a:t>
            </a:r>
            <a:r>
              <a:rPr lang="en-US" b="1" u="sng" dirty="0" smtClean="0"/>
              <a:t>prior</a:t>
            </a:r>
            <a:r>
              <a:rPr lang="en-US" dirty="0" smtClean="0"/>
              <a:t> to settlement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Non – Institutional Trades 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The matching </a:t>
            </a:r>
            <a:r>
              <a:rPr lang="en-US" sz="2000" dirty="0"/>
              <a:t>requirement </a:t>
            </a:r>
            <a:r>
              <a:rPr lang="en-US" sz="2000" dirty="0" smtClean="0"/>
              <a:t>will leverage DTC’s Receiver Authorized Delivery (RAD) system </a:t>
            </a:r>
          </a:p>
          <a:p>
            <a:pPr lvl="2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All non-ID transactions require RAD approval prior to processing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endParaRPr lang="en-US" sz="2000" dirty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Institutional Trades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/>
              <a:t>Will be supported by the trade match – promoting affirmation and STP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/>
              <a:t>Custodians will be given the option to pull out obligations for which they have funding or credit </a:t>
            </a:r>
            <a:r>
              <a:rPr lang="en-US" sz="2000" dirty="0" smtClean="0"/>
              <a:t>issues</a:t>
            </a:r>
          </a:p>
          <a:p>
            <a:pPr lvl="2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Supports bank participant demands for the “exception</a:t>
            </a:r>
            <a:r>
              <a:rPr lang="en-US" sz="2000" dirty="0"/>
              <a:t>” 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6079" y="6518869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Settlement Matching – Benefits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2204"/>
            <a:ext cx="8229600" cy="4554747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Mitigate </a:t>
            </a:r>
            <a:r>
              <a:rPr lang="en-US" dirty="0"/>
              <a:t>systemic risk associated with overriding </a:t>
            </a:r>
            <a:r>
              <a:rPr lang="en-US" dirty="0" smtClean="0"/>
              <a:t>DTC risk </a:t>
            </a:r>
            <a:r>
              <a:rPr lang="en-US" dirty="0"/>
              <a:t>management controls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Improve </a:t>
            </a:r>
            <a:r>
              <a:rPr lang="en-US" dirty="0"/>
              <a:t>intraday settlement finality for </a:t>
            </a:r>
            <a:r>
              <a:rPr lang="en-US" dirty="0" smtClean="0"/>
              <a:t>US settling transactions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Promote best practice for trade affirmation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/>
              <a:t>Leverage trade match to drive settlement – gives teeth to affirmation 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Position DTC and industry for shortened settlement cycle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Effective trade affirmation and settlement matching cited as key enablers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6866" y="6536122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441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Settlement Matching - Next Steps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Published detailed service description in 1Q/13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Published updated implementation schedule 2Q/13 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Publish an important notice in Q4 with additional detail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Settlement Matching will be implemented in four phases: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Introduce reduced RAD limits in 2Q/13 </a:t>
            </a:r>
            <a:r>
              <a:rPr lang="en-US" sz="2000" dirty="0" smtClean="0">
                <a:solidFill>
                  <a:srgbClr val="FF0000"/>
                </a:solidFill>
              </a:rPr>
              <a:t>(Completed in July) 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Introduce stock loan specific RAD profiles scheduled for October 25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Reduce RAD limits to zero originally targeted for 4Q/13 but moved to 2Q/14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Require receiver matching for institutional transactions originally targeted for 1Q/14 but moved to 3Q/14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4253" y="6452734"/>
            <a:ext cx="847976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4"/>
              </a:buClr>
            </a:pPr>
            <a:r>
              <a:rPr lang="en-US" sz="1000" dirty="0" smtClean="0">
                <a:solidFill>
                  <a:schemeClr val="bg1"/>
                </a:solidFill>
              </a:rPr>
              <a:t>Confidential </a:t>
            </a:r>
            <a:r>
              <a:rPr lang="en-US" sz="1000" dirty="0">
                <a:solidFill>
                  <a:schemeClr val="bg1"/>
                </a:solidFill>
              </a:rPr>
              <a:t>Treatment Requested by DTCC, [DTC, NSCC, FICC, WTC] Pursuant to the Freedom of Information </a:t>
            </a:r>
            <a:r>
              <a:rPr lang="en-US" sz="1000" dirty="0" smtClean="0">
                <a:solidFill>
                  <a:schemeClr val="bg1"/>
                </a:solidFill>
              </a:rPr>
              <a:t>Act.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34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34400" y="6460184"/>
            <a:ext cx="609600" cy="228600"/>
          </a:xfrm>
          <a:prstGeom prst="rect">
            <a:avLst/>
          </a:prstGeom>
        </p:spPr>
        <p:txBody>
          <a:bodyPr/>
          <a:lstStyle/>
          <a:p>
            <a:fld id="{8A26FB3A-E088-443E-B299-AADAC718D020}" type="slidenum">
              <a:rPr lang="en-US" sz="1200"/>
              <a:pPr/>
              <a:t>7</a:t>
            </a:fld>
            <a:endParaRPr lang="en-US" sz="1200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225" y="141288"/>
            <a:ext cx="8414157" cy="646112"/>
          </a:xfrm>
        </p:spPr>
        <p:txBody>
          <a:bodyPr/>
          <a:lstStyle/>
          <a:p>
            <a:r>
              <a:rPr lang="en-US" sz="3200" b="1" dirty="0" smtClean="0">
                <a:latin typeface="+mj-lt"/>
              </a:rPr>
              <a:t>CNS for Value - Model</a:t>
            </a:r>
            <a:endParaRPr lang="en-US" sz="3200" b="1" dirty="0">
              <a:latin typeface="+mj-lt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023" y="1235034"/>
            <a:ext cx="8861612" cy="4173728"/>
          </a:xfrm>
        </p:spPr>
        <p:txBody>
          <a:bodyPr/>
          <a:lstStyle/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/>
              <a:t>Continuous Net Settlement (CNS) is a service provided by NSCC to net and </a:t>
            </a:r>
            <a:r>
              <a:rPr lang="en-US" dirty="0" err="1"/>
              <a:t>novate</a:t>
            </a:r>
            <a:r>
              <a:rPr lang="en-US" dirty="0"/>
              <a:t> “street-side” </a:t>
            </a:r>
            <a:r>
              <a:rPr lang="en-US" dirty="0" smtClean="0"/>
              <a:t>trades</a:t>
            </a:r>
          </a:p>
          <a:p>
            <a:pPr marL="0" indent="0">
              <a:buClr>
                <a:schemeClr val="accent4"/>
              </a:buClr>
              <a:buSzPct val="80000"/>
              <a:buNone/>
            </a:pPr>
            <a:endParaRPr lang="en-US" dirty="0"/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 smtClean="0"/>
              <a:t>CNS </a:t>
            </a:r>
            <a:r>
              <a:rPr lang="en-US" dirty="0"/>
              <a:t>obligations will be processed as delivery versus payment (DVP) in DTC instead of free of </a:t>
            </a:r>
            <a:r>
              <a:rPr lang="en-US" dirty="0" smtClean="0"/>
              <a:t>payment</a:t>
            </a:r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endParaRPr lang="en-US" dirty="0"/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/>
              <a:t>CNS obligations will be subject to DTC’s risk management controls</a:t>
            </a:r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/>
              <a:t>Members with pending receives will </a:t>
            </a:r>
            <a:r>
              <a:rPr lang="en-US" dirty="0" smtClean="0"/>
              <a:t>be required </a:t>
            </a:r>
            <a:r>
              <a:rPr lang="en-US" dirty="0"/>
              <a:t>to fund </a:t>
            </a:r>
            <a:r>
              <a:rPr lang="en-US" dirty="0" smtClean="0"/>
              <a:t>their DTC accounts to support CNS </a:t>
            </a:r>
            <a:r>
              <a:rPr lang="en-US" dirty="0"/>
              <a:t>receive obligations in </a:t>
            </a:r>
            <a:r>
              <a:rPr lang="en-US" dirty="0" smtClean="0"/>
              <a:t>DTC</a:t>
            </a:r>
            <a:endParaRPr lang="en-US" dirty="0"/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“Confidential Treatment Requested by DTCC, [DTC, NSCC, FICC, WTC] Pursuant to the Freedom of Information Act.”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225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39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94582" y="6435743"/>
            <a:ext cx="609600" cy="228600"/>
          </a:xfrm>
          <a:prstGeom prst="rect">
            <a:avLst/>
          </a:prstGeom>
        </p:spPr>
        <p:txBody>
          <a:bodyPr/>
          <a:lstStyle/>
          <a:p>
            <a:fld id="{8A26FB3A-E088-443E-B299-AADAC718D020}" type="slidenum">
              <a:rPr lang="en-US" sz="1200"/>
              <a:pPr/>
              <a:t>8</a:t>
            </a:fld>
            <a:endParaRPr lang="en-US" sz="1200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225" y="141288"/>
            <a:ext cx="8414157" cy="646112"/>
          </a:xfrm>
        </p:spPr>
        <p:txBody>
          <a:bodyPr/>
          <a:lstStyle/>
          <a:p>
            <a:r>
              <a:rPr lang="en-US" sz="3200" b="1" dirty="0" smtClean="0">
                <a:latin typeface="+mn-lt"/>
              </a:rPr>
              <a:t>CNS for Value - Benefits</a:t>
            </a:r>
            <a:endParaRPr lang="en-US" sz="3200" b="1" dirty="0">
              <a:latin typeface="+mn-lt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023" y="1447334"/>
            <a:ext cx="8861612" cy="4168462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200" dirty="0" smtClean="0"/>
              <a:t>Enabler for multiple intraday settlement slices</a:t>
            </a:r>
          </a:p>
          <a:p>
            <a:pPr marL="0" indent="0">
              <a:buClr>
                <a:schemeClr val="accent4"/>
              </a:buClr>
              <a:buNone/>
            </a:pPr>
            <a:endParaRPr lang="en-US" sz="2200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200" dirty="0" smtClean="0"/>
              <a:t>Provides </a:t>
            </a:r>
            <a:r>
              <a:rPr lang="en-US" sz="2200" dirty="0"/>
              <a:t>participants with intraday </a:t>
            </a:r>
            <a:r>
              <a:rPr lang="en-US" sz="2200" dirty="0" smtClean="0"/>
              <a:t>liquidity benefits, </a:t>
            </a:r>
            <a:r>
              <a:rPr lang="en-US" sz="2200" dirty="0"/>
              <a:t>i.e., ability to use </a:t>
            </a:r>
            <a:r>
              <a:rPr lang="en-US" sz="2200" dirty="0" smtClean="0"/>
              <a:t>NSCC credits </a:t>
            </a:r>
            <a:r>
              <a:rPr lang="en-US" sz="2200" dirty="0"/>
              <a:t>to offset </a:t>
            </a:r>
            <a:r>
              <a:rPr lang="en-US" sz="2200" dirty="0" smtClean="0"/>
              <a:t>DTC debits</a:t>
            </a:r>
          </a:p>
          <a:p>
            <a:pPr marL="457200" lvl="1" indent="0">
              <a:buClr>
                <a:schemeClr val="accent4"/>
              </a:buClr>
              <a:buNone/>
            </a:pPr>
            <a:endParaRPr lang="en-US" sz="2200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200" dirty="0" smtClean="0"/>
              <a:t>Alerts DTCC to potential default situations earlier in the day </a:t>
            </a:r>
          </a:p>
          <a:p>
            <a:pPr marL="0" indent="0">
              <a:buClr>
                <a:schemeClr val="accent4"/>
              </a:buClr>
              <a:buNone/>
            </a:pPr>
            <a:endParaRPr lang="en-US" sz="2200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200" dirty="0" smtClean="0"/>
              <a:t>Reduces affiliate risk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200" dirty="0" smtClean="0"/>
              <a:t>Eliminates cross-guaranty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2229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“Confidential Treatment Requested by DTCC, [DTC, NSCC, FICC, WTC] Pursuant to the Freedom of Information Act.”</a:t>
            </a:r>
          </a:p>
        </p:txBody>
      </p:sp>
      <p:sp>
        <p:nvSpPr>
          <p:cNvPr id="2" name="Rectangle 1"/>
          <p:cNvSpPr/>
          <p:nvPr/>
        </p:nvSpPr>
        <p:spPr>
          <a:xfrm>
            <a:off x="224840" y="6447946"/>
            <a:ext cx="80133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4"/>
              </a:buClr>
            </a:pPr>
            <a:r>
              <a:rPr lang="en-US" sz="1000" dirty="0" smtClean="0">
                <a:solidFill>
                  <a:schemeClr val="bg1"/>
                </a:solidFill>
              </a:rPr>
              <a:t>Confidential </a:t>
            </a:r>
            <a:r>
              <a:rPr lang="en-US" sz="1000" dirty="0">
                <a:solidFill>
                  <a:schemeClr val="bg1"/>
                </a:solidFill>
              </a:rPr>
              <a:t>Treatment Requested by DTCC, [DTC, NSCC, FICC, WTC] Pursuant to the Freedom of Information Act</a:t>
            </a:r>
            <a:r>
              <a:rPr lang="en-US" sz="1000" dirty="0" smtClean="0">
                <a:solidFill>
                  <a:schemeClr val="bg1"/>
                </a:solidFill>
              </a:rPr>
              <a:t>.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2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00446" y="6454559"/>
            <a:ext cx="609600" cy="228600"/>
          </a:xfrm>
          <a:prstGeom prst="rect">
            <a:avLst/>
          </a:prstGeom>
        </p:spPr>
        <p:txBody>
          <a:bodyPr/>
          <a:lstStyle/>
          <a:p>
            <a:fld id="{8A26FB3A-E088-443E-B299-AADAC718D020}" type="slidenum">
              <a:rPr lang="en-US" sz="1200"/>
              <a:pPr/>
              <a:t>9</a:t>
            </a:fld>
            <a:endParaRPr lang="en-US" sz="1200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226" y="141288"/>
            <a:ext cx="7077476" cy="646112"/>
          </a:xfrm>
        </p:spPr>
        <p:txBody>
          <a:bodyPr/>
          <a:lstStyle/>
          <a:p>
            <a:r>
              <a:rPr lang="en-US" sz="3200" b="1" dirty="0" smtClean="0">
                <a:latin typeface="+mn-lt"/>
              </a:rPr>
              <a:t>CNS for Value – Milestones</a:t>
            </a:r>
            <a:endParaRPr lang="en-US" sz="3200" b="1" dirty="0">
              <a:latin typeface="+mn-lt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023" y="1187822"/>
            <a:ext cx="8861612" cy="4755778"/>
          </a:xfrm>
        </p:spPr>
        <p:txBody>
          <a:bodyPr/>
          <a:lstStyle/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/>
              <a:t>Published Industry White Paper </a:t>
            </a:r>
            <a:r>
              <a:rPr lang="en-US" dirty="0" smtClean="0"/>
              <a:t> - 2011</a:t>
            </a:r>
            <a:endParaRPr lang="en-US" dirty="0"/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/>
              <a:t>Solicited member feedback on the </a:t>
            </a:r>
            <a:r>
              <a:rPr lang="en-US" dirty="0" smtClean="0"/>
              <a:t>proposal - 2012</a:t>
            </a:r>
            <a:endParaRPr lang="en-US" dirty="0"/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/>
              <a:t>Modeled potential collateral monitor and debit cap blockage </a:t>
            </a:r>
            <a:r>
              <a:rPr lang="en-US" dirty="0" smtClean="0"/>
              <a:t>- 2012</a:t>
            </a:r>
            <a:endParaRPr lang="en-US" dirty="0"/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en-US" dirty="0" smtClean="0"/>
              <a:t>Model intraday impact to NSCC Clearing Fund - 2013</a:t>
            </a:r>
          </a:p>
          <a:p>
            <a:pPr lvl="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Target </a:t>
            </a:r>
            <a:r>
              <a:rPr lang="en-US" dirty="0"/>
              <a:t>dates as follows:</a:t>
            </a:r>
          </a:p>
          <a:p>
            <a:pPr marL="1085850" lvl="2" indent="-28575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/>
              <a:t>Detailed Business Case                              Q3 2013</a:t>
            </a:r>
          </a:p>
          <a:p>
            <a:pPr marL="1085850" lvl="2" indent="-28575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Detailed </a:t>
            </a:r>
            <a:r>
              <a:rPr lang="en-US" sz="2000" dirty="0"/>
              <a:t>Service Description      </a:t>
            </a:r>
            <a:r>
              <a:rPr lang="en-US" sz="2000" dirty="0" smtClean="0"/>
              <a:t> </a:t>
            </a:r>
            <a:r>
              <a:rPr lang="en-US" sz="2000" dirty="0"/>
              <a:t>               </a:t>
            </a:r>
            <a:r>
              <a:rPr lang="en-US" sz="2000" dirty="0" smtClean="0"/>
              <a:t> Q4 </a:t>
            </a:r>
            <a:r>
              <a:rPr lang="en-US" sz="2000" dirty="0"/>
              <a:t>2013</a:t>
            </a:r>
          </a:p>
          <a:p>
            <a:pPr marL="1085850" lvl="2" indent="-28575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 smtClean="0"/>
              <a:t>Impact Studies and Build</a:t>
            </a:r>
            <a:r>
              <a:rPr lang="en-US" sz="2000" dirty="0"/>
              <a:t>					Q1 </a:t>
            </a:r>
            <a:r>
              <a:rPr lang="en-US" sz="2000" dirty="0" smtClean="0"/>
              <a:t>2013 - 2015</a:t>
            </a:r>
            <a:endParaRPr lang="en-US" sz="2000" dirty="0"/>
          </a:p>
          <a:p>
            <a:pPr marL="1085850" lvl="2" indent="-28575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/>
              <a:t>Testing Available                               		</a:t>
            </a:r>
            <a:r>
              <a:rPr lang="en-US" sz="2000" dirty="0" smtClean="0"/>
              <a:t>Q3 2015</a:t>
            </a:r>
            <a:endParaRPr lang="en-US" sz="2000" dirty="0"/>
          </a:p>
          <a:p>
            <a:pPr marL="1085850" lvl="2" indent="-28575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000" dirty="0"/>
              <a:t>Implementation</a:t>
            </a:r>
            <a:r>
              <a:rPr lang="en-US" sz="2200" dirty="0"/>
              <a:t>                               		</a:t>
            </a:r>
            <a:r>
              <a:rPr lang="en-US" sz="2200" dirty="0" smtClean="0"/>
              <a:t>Q3 2016 </a:t>
            </a:r>
            <a:r>
              <a:rPr lang="en-US" sz="2200" dirty="0" smtClean="0">
                <a:solidFill>
                  <a:srgbClr val="FF0000"/>
                </a:solidFill>
              </a:rPr>
              <a:t>(Deferred)</a:t>
            </a:r>
          </a:p>
          <a:p>
            <a:pPr marL="1085850" lvl="2" indent="-285750">
              <a:buClr>
                <a:schemeClr val="accent4"/>
              </a:buClr>
              <a:buFont typeface="Wingdings" pitchFamily="2" charset="2"/>
              <a:buChar char="v"/>
            </a:pPr>
            <a:endParaRPr lang="en-US" sz="2200" dirty="0"/>
          </a:p>
          <a:p>
            <a:pPr marL="28575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</a:rPr>
              <a:t>Project is being deferred due to resource contention</a:t>
            </a:r>
          </a:p>
          <a:p>
            <a:pPr marL="0" indent="0">
              <a:buClr>
                <a:schemeClr val="accent4"/>
              </a:buClr>
              <a:buSzPct val="80000"/>
              <a:buNone/>
            </a:pPr>
            <a:endParaRPr lang="en-US" sz="2600" dirty="0">
              <a:solidFill>
                <a:srgbClr val="FF0000"/>
              </a:solidFill>
            </a:endParaRPr>
          </a:p>
          <a:p>
            <a:pPr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endParaRPr lang="en-US" sz="2400" dirty="0" smtClean="0"/>
          </a:p>
          <a:p>
            <a:pPr marL="0" indent="0">
              <a:buClr>
                <a:schemeClr val="accent4"/>
              </a:buClr>
              <a:buSzPct val="80000"/>
              <a:buNone/>
            </a:pPr>
            <a:endParaRPr lang="en-US" sz="2200" dirty="0"/>
          </a:p>
          <a:p>
            <a:pPr marL="0" indent="0">
              <a:buClr>
                <a:schemeClr val="accent4"/>
              </a:buClr>
              <a:buNone/>
            </a:pP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“Confidential Treatment Requested by DTCC, [DTC, NSCC, FICC, WTC] Pursuant to the Freedom of Information Act.”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398093" y="6454559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7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+mn-lt"/>
              </a:rPr>
              <a:t>MMI Processing - Backgrou</a:t>
            </a:r>
            <a:r>
              <a:rPr lang="en-US" b="1" dirty="0" smtClean="0">
                <a:latin typeface="+mn-lt"/>
              </a:rPr>
              <a:t>nd</a:t>
            </a:r>
            <a:endParaRPr lang="en-US" b="1" dirty="0">
              <a:latin typeface="+mn-lt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5914"/>
            <a:ext cx="8229600" cy="4525963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DTC processes approximately $250 billion worth of transactions in Money Market Instruments (MMIs) per day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A large portion of maturing MMI securities are funded through the issuance of new MMI securities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Net maturing MMI positions require issuer funding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 smtClean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MMI issuer Paying Agents can instruct DTC to reverse processed transactions if unfunded by the issuer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26FB3A-E088-443E-B299-AADAC718D020}" type="slidenum">
              <a:rPr lang="en-US" sz="1200"/>
              <a:pPr/>
              <a:t>10</a:t>
            </a:fld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MMI </a:t>
            </a:r>
            <a:r>
              <a:rPr lang="en-US" sz="3200" b="1" dirty="0" smtClean="0"/>
              <a:t>Processing</a:t>
            </a:r>
            <a:r>
              <a:rPr lang="en-US" sz="3200" b="1" dirty="0" smtClean="0">
                <a:latin typeface="+mn-lt"/>
              </a:rPr>
              <a:t> Risk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08"/>
            <a:ext cx="8229600" cy="4525963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800" dirty="0"/>
              <a:t>If </a:t>
            </a:r>
            <a:r>
              <a:rPr lang="en-US" sz="1800" dirty="0" smtClean="0"/>
              <a:t>an </a:t>
            </a:r>
            <a:r>
              <a:rPr lang="en-US" sz="1800" dirty="0"/>
              <a:t>MMI Paying Agent isn’t paid by the issuer by 3:00 PM ET, the Paying Agent can Refusal to </a:t>
            </a:r>
            <a:r>
              <a:rPr lang="en-US" sz="1800" dirty="0" smtClean="0"/>
              <a:t>Pay (RTP) the issuer’s obligation</a:t>
            </a:r>
            <a:endParaRPr lang="en-US" sz="1800" dirty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800" dirty="0" smtClean="0"/>
              <a:t>When notified of a RTP by an MMI Paying Agent, DTC will: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Reverse all </a:t>
            </a:r>
            <a:r>
              <a:rPr lang="en-US" dirty="0"/>
              <a:t>completed </a:t>
            </a:r>
            <a:r>
              <a:rPr lang="en-US" dirty="0" smtClean="0"/>
              <a:t>transactions for the respective MMI issue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Permit the MMI reversal transactions to bypass DTC’s risk management controls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800" dirty="0" smtClean="0"/>
              <a:t>MMI reversals compromise intraday settlement finality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800" dirty="0" smtClean="0"/>
              <a:t>MMI reversals present credit and liquidity risk to DTC, participants and the system as a whole</a:t>
            </a:r>
            <a:endParaRPr lang="en-US" sz="1800" dirty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800" dirty="0" smtClean="0"/>
              <a:t>Today</a:t>
            </a:r>
            <a:r>
              <a:rPr lang="en-US" sz="1800" dirty="0"/>
              <a:t>, </a:t>
            </a:r>
            <a:r>
              <a:rPr lang="en-US" sz="1800" dirty="0" smtClean="0"/>
              <a:t>DTC withholds </a:t>
            </a:r>
            <a:r>
              <a:rPr lang="en-US" sz="1800" dirty="0"/>
              <a:t>the </a:t>
            </a:r>
            <a:r>
              <a:rPr lang="en-US" sz="1800" dirty="0" smtClean="0"/>
              <a:t>two largest credits a </a:t>
            </a:r>
            <a:r>
              <a:rPr lang="en-US" sz="1800" dirty="0"/>
              <a:t>participant has in MMI </a:t>
            </a:r>
            <a:r>
              <a:rPr lang="en-US" sz="1800" dirty="0" smtClean="0"/>
              <a:t>securities (LPNC) </a:t>
            </a:r>
            <a:r>
              <a:rPr lang="en-US" sz="1800" dirty="0"/>
              <a:t>in case </a:t>
            </a:r>
            <a:r>
              <a:rPr lang="en-US" sz="1800" dirty="0" smtClean="0"/>
              <a:t>they are reversed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objective of MMI optimization is to eliminate the credit and liquidity risk associated with reversals of completed transactions related to an issuer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failure and to eliminate the need to withhold credits via LPNC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76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MMI Optimization</a:t>
            </a:r>
            <a:endParaRPr lang="en-US" sz="32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29264"/>
            <a:ext cx="8229600" cy="4981755"/>
          </a:xfrm>
        </p:spPr>
        <p:txBody>
          <a:bodyPr/>
          <a:lstStyle/>
          <a:p>
            <a:pPr marL="349250" indent="-292100" defTabSz="914400" fontAlgn="auto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All MMI issuances and deliver orders (DOs) will continue to be presented to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DTC’s Receiver Authorized Delivery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(RAD) system for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approval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349250" indent="-292100" defTabSz="914400" fontAlgn="auto">
              <a:spcAft>
                <a:spcPts val="0"/>
              </a:spcAft>
              <a:buClr>
                <a:srgbClr val="0070C0"/>
              </a:buClr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349250" indent="-292100" defTabSz="914400" fontAlgn="auto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All approved MMI transactions, along with that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day’s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maturity presentments, will be “held” in a pending status until the issuer has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“funded”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its maturities in one of two ways:</a:t>
            </a:r>
          </a:p>
          <a:p>
            <a:pPr lvl="1">
              <a:buClr>
                <a:srgbClr val="0070C0"/>
              </a:buClr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When the settlement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value of approved issuances exceeds the value of the applicable maturing obligations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and/or,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0070C0"/>
              </a:buClr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When the IPA has indicated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via a screen or automated message that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it has received issuer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funding </a:t>
            </a:r>
          </a:p>
          <a:p>
            <a:pPr lvl="1">
              <a:buClr>
                <a:srgbClr val="0070C0"/>
              </a:buClr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400050" defTabSz="914400" fontAlgn="auto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Once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funded, DTC will simultaneously check all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transactions for an issuer, i.e.,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issuances, DOs and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maturities, against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each participant’s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DTC position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and risk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controls</a:t>
            </a:r>
          </a:p>
          <a:p>
            <a:pPr marL="800100" lvl="1" defTabSz="914400" fontAlgn="auto">
              <a:spcAft>
                <a:spcPts val="0"/>
              </a:spcAft>
              <a:buClr>
                <a:srgbClr val="0070C0"/>
              </a:buClr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If able to complete, these transactions will be processed and final, i.e., no reclaims or reversals</a:t>
            </a:r>
          </a:p>
          <a:p>
            <a:pPr marL="800100" lvl="1" defTabSz="914400" fontAlgn="auto">
              <a:spcAft>
                <a:spcPts val="0"/>
              </a:spcAft>
              <a:buClr>
                <a:srgbClr val="0070C0"/>
              </a:buClr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If unable to complete </a:t>
            </a:r>
            <a:r>
              <a:rPr lang="en-US" sz="1600" u="sng" dirty="0" smtClean="0">
                <a:latin typeface="Arial" pitchFamily="34" charset="0"/>
                <a:cs typeface="Arial" pitchFamily="34" charset="0"/>
              </a:rPr>
              <a:t>no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transactions for the relevant issuer will be processed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400050" defTabSz="914400" fontAlgn="auto">
              <a:spcAft>
                <a:spcPts val="0"/>
              </a:spcAft>
              <a:buClr>
                <a:srgbClr val="0070C0"/>
              </a:buClr>
            </a:pPr>
            <a:endParaRPr lang="en-US" b="1" i="1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3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199" y="1289649"/>
            <a:ext cx="8229600" cy="4525963"/>
          </a:xfrm>
        </p:spPr>
        <p:txBody>
          <a:bodyPr/>
          <a:lstStyle/>
          <a:p>
            <a:pPr marL="400050" defTabSz="914400" fontAlgn="auto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Periodically throughout the day the transactions associated with acronyms that </a:t>
            </a:r>
            <a:r>
              <a:rPr lang="en-US" sz="1800" u="sng" dirty="0">
                <a:latin typeface="Arial" pitchFamily="34" charset="0"/>
                <a:cs typeface="Arial" pitchFamily="34" charset="0"/>
              </a:rPr>
              <a:t>have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been funded and </a:t>
            </a:r>
            <a:r>
              <a:rPr lang="en-US" sz="1800" u="sng" dirty="0">
                <a:latin typeface="Arial" pitchFamily="34" charset="0"/>
                <a:cs typeface="Arial" pitchFamily="34" charset="0"/>
              </a:rPr>
              <a:t>not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completed will be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attempted for processing with other pending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MMI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“units”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and staged to the “</a:t>
            </a:r>
            <a:r>
              <a:rPr lang="en-US" sz="1800" b="1" i="1" dirty="0">
                <a:latin typeface="Arial" pitchFamily="34" charset="0"/>
                <a:cs typeface="Arial" pitchFamily="34" charset="0"/>
              </a:rPr>
              <a:t>new MMI 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Optimization</a:t>
            </a:r>
            <a:r>
              <a:rPr lang="en-US" sz="1800" b="1" i="1" dirty="0">
                <a:latin typeface="Arial" pitchFamily="34" charset="0"/>
                <a:cs typeface="Arial" pitchFamily="34" charset="0"/>
              </a:rPr>
              <a:t>”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process</a:t>
            </a:r>
            <a:endParaRPr lang="en-US" sz="1800" b="1" i="1" dirty="0">
              <a:latin typeface="Arial" pitchFamily="34" charset="0"/>
              <a:cs typeface="Arial" pitchFamily="34" charset="0"/>
            </a:endParaRPr>
          </a:p>
          <a:p>
            <a:pPr marL="400050" defTabSz="914400" fontAlgn="auto">
              <a:spcAft>
                <a:spcPts val="0"/>
              </a:spcAft>
              <a:buClr>
                <a:srgbClr val="0070C0"/>
              </a:buClr>
            </a:pPr>
            <a:endParaRPr lang="en-US" sz="1800" b="1" i="1" dirty="0">
              <a:latin typeface="Arial" pitchFamily="34" charset="0"/>
              <a:cs typeface="Arial" pitchFamily="34" charset="0"/>
            </a:endParaRPr>
          </a:p>
          <a:p>
            <a:pPr marL="400050" lvl="0" defTabSz="914400" fontAlgn="auto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MMI Optimization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will attempt to maximize the settlement of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transactions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by looking at the net effects of transactions across multiple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issuers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on the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receiving and delivering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participants’ position and risk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controls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400050" lvl="0" defTabSz="914400" fontAlgn="auto">
              <a:spcAft>
                <a:spcPts val="0"/>
              </a:spcAft>
              <a:buClr>
                <a:srgbClr val="0070C0"/>
              </a:buClr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400050" lvl="0" defTabSz="914400" fontAlgn="auto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Once the optimal combination of transactions is amassed, the transactions will be processed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and then settled. 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0070C0"/>
              </a:buClr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Participants </a:t>
            </a:r>
            <a:r>
              <a:rPr lang="en-US" dirty="0">
                <a:latin typeface="Arial" pitchFamily="34" charset="0"/>
                <a:cs typeface="Arial" pitchFamily="34" charset="0"/>
              </a:rPr>
              <a:t>will continue to be required to fund their accounts intraday when they have debits that will exceed their net debit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caps or if there is a collateral shortfall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9646" y="6538997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“”</a:t>
            </a:r>
            <a:r>
              <a:rPr lang="en-US" sz="1050" dirty="0" smtClean="0">
                <a:solidFill>
                  <a:schemeClr val="bg1"/>
                </a:solidFill>
              </a:rPr>
              <a:t>Confidential </a:t>
            </a:r>
            <a:r>
              <a:rPr lang="en-US" sz="1050" dirty="0">
                <a:solidFill>
                  <a:schemeClr val="bg1"/>
                </a:solidFill>
              </a:rPr>
              <a:t>Treatment Requested by DTCC, [DTC, NSCC, FICC, WTC] Pursuant to the Freedom of Information Act.”</a:t>
            </a:r>
          </a:p>
        </p:txBody>
      </p:sp>
      <p:sp>
        <p:nvSpPr>
          <p:cNvPr id="10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chemeClr val="bg1"/>
                </a:solidFill>
                <a:latin typeface="Arial Bold"/>
                <a:ea typeface="ヒラギノ角ゴ Pro W3" charset="-128"/>
                <a:cs typeface="Arial Bold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200" dirty="0" smtClean="0"/>
              <a:t>MMI Optimization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863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MMI </a:t>
            </a:r>
            <a:r>
              <a:rPr lang="en-US" sz="3200" dirty="0" smtClean="0"/>
              <a:t>Processing Benefits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67287"/>
            <a:ext cx="8229600" cy="4525963"/>
          </a:xfrm>
        </p:spPr>
        <p:txBody>
          <a:bodyPr/>
          <a:lstStyle/>
          <a:p>
            <a:pPr lvl="0">
              <a:buClr>
                <a:srgbClr val="0070C0"/>
              </a:buClr>
              <a:buFont typeface="Wingdings" pitchFamily="2" charset="2"/>
              <a:buChar char="v"/>
            </a:pPr>
            <a:r>
              <a:rPr lang="en-US" dirty="0">
                <a:latin typeface="Arial" pitchFamily="34" charset="0"/>
                <a:cs typeface="Arial" pitchFamily="34" charset="0"/>
              </a:rPr>
              <a:t>Eliminates DTC credit and liquidity risk associated with issuer failure reversals that override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controls</a:t>
            </a:r>
          </a:p>
          <a:p>
            <a:pPr lvl="0">
              <a:buClr>
                <a:srgbClr val="0070C0"/>
              </a:buClr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0070C0"/>
              </a:buClr>
              <a:buFont typeface="Wingdings" pitchFamily="2" charset="2"/>
              <a:buChar char="v"/>
            </a:pPr>
            <a:r>
              <a:rPr lang="en-US" dirty="0">
                <a:latin typeface="Arial" pitchFamily="34" charset="0"/>
                <a:cs typeface="Arial" pitchFamily="34" charset="0"/>
              </a:rPr>
              <a:t>Increases intraday settlement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finality</a:t>
            </a:r>
          </a:p>
          <a:p>
            <a:pPr lvl="0">
              <a:buClr>
                <a:srgbClr val="0070C0"/>
              </a:buClr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en-US" dirty="0">
                <a:latin typeface="Arial" pitchFamily="34" charset="0"/>
                <a:cs typeface="Arial" pitchFamily="34" charset="0"/>
              </a:rPr>
              <a:t>Enhances intraday liquidity recycling at DTC through the elimination of the 2 Largest Provisional Net Credits (2LPNC) control since MMI transactions will no longer be eligible for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reversal</a:t>
            </a:r>
          </a:p>
          <a:p>
            <a:pPr>
              <a:buClr>
                <a:srgbClr val="0070C0"/>
              </a:buClr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0070C0"/>
              </a:buClr>
              <a:buFont typeface="Wingdings" pitchFamily="2" charset="2"/>
              <a:buChar char="v"/>
            </a:pPr>
            <a:r>
              <a:rPr lang="en-US" dirty="0">
                <a:latin typeface="Arial" pitchFamily="34" charset="0"/>
                <a:cs typeface="Arial" pitchFamily="34" charset="0"/>
              </a:rPr>
              <a:t>Preserves the IPA’s ability to notify DTC of an issuer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default</a:t>
            </a:r>
          </a:p>
          <a:p>
            <a:pPr lvl="0">
              <a:buClr>
                <a:srgbClr val="0070C0"/>
              </a:buClr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en-US" dirty="0">
                <a:latin typeface="Arial" pitchFamily="34" charset="0"/>
                <a:cs typeface="Arial" pitchFamily="34" charset="0"/>
              </a:rPr>
              <a:t>Minimizes participant technology changes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F821A-7C3A-554A-93A4-6F985E9A21F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77968" y="6546692"/>
            <a:ext cx="71512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“</a:t>
            </a:r>
            <a:r>
              <a:rPr lang="en-US" sz="100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00" dirty="0" smtClean="0">
                <a:solidFill>
                  <a:schemeClr val="bg1"/>
                </a:solidFill>
              </a:rPr>
              <a:t>.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09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MMI </a:t>
            </a:r>
            <a:r>
              <a:rPr lang="en-US" sz="3200" dirty="0" smtClean="0"/>
              <a:t>Optimization – Key Dates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89649"/>
            <a:ext cx="8229600" cy="4843732"/>
          </a:xfrm>
        </p:spPr>
        <p:txBody>
          <a:bodyPr/>
          <a:lstStyle/>
          <a:p>
            <a:pPr lvl="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DTCC </a:t>
            </a:r>
            <a:r>
              <a:rPr lang="en-US" dirty="0"/>
              <a:t>published an industry whitepaper in </a:t>
            </a:r>
            <a:r>
              <a:rPr lang="en-US" dirty="0" smtClean="0"/>
              <a:t>December, </a:t>
            </a:r>
            <a:r>
              <a:rPr lang="en-US" dirty="0"/>
              <a:t>2012 </a:t>
            </a:r>
            <a:r>
              <a:rPr lang="en-US" dirty="0" smtClean="0"/>
              <a:t>“Reducing Risk and Enhancing Intraday Finality in the Settlement of Money Market Instruments”</a:t>
            </a:r>
          </a:p>
          <a:p>
            <a:pPr lvl="0">
              <a:buClr>
                <a:schemeClr val="accent4"/>
              </a:buClr>
              <a:buFont typeface="Arial" pitchFamily="34" charset="0"/>
              <a:buChar char="•"/>
            </a:pPr>
            <a:endParaRPr lang="en-US" dirty="0" smtClean="0"/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www.DTCC.com - Thought Leadership, White Papers</a:t>
            </a:r>
            <a:endParaRPr lang="en-US" dirty="0"/>
          </a:p>
          <a:p>
            <a:pPr lvl="0">
              <a:buClr>
                <a:schemeClr val="accent4"/>
              </a:buClr>
              <a:buFont typeface="Arial" pitchFamily="34" charset="0"/>
              <a:buChar char="•"/>
            </a:pPr>
            <a:endParaRPr lang="en-US" dirty="0"/>
          </a:p>
          <a:p>
            <a:pPr lvl="0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The </a:t>
            </a:r>
            <a:r>
              <a:rPr lang="en-US" dirty="0" smtClean="0"/>
              <a:t>Detailed Service Description will provide a </a:t>
            </a:r>
            <a:r>
              <a:rPr lang="en-US" dirty="0"/>
              <a:t>timeline for targeted dates as follows</a:t>
            </a:r>
            <a:r>
              <a:rPr lang="en-US" dirty="0" smtClean="0"/>
              <a:t>:</a:t>
            </a:r>
            <a:endParaRPr lang="en-US" dirty="0"/>
          </a:p>
          <a:p>
            <a:pPr lvl="2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 smtClean="0"/>
              <a:t>Publish </a:t>
            </a:r>
            <a:r>
              <a:rPr lang="en-US" sz="1800" dirty="0"/>
              <a:t>a Detailed Service Description </a:t>
            </a:r>
            <a:r>
              <a:rPr lang="en-US" sz="1800" dirty="0" smtClean="0"/>
              <a:t>		Q4 2013</a:t>
            </a:r>
          </a:p>
          <a:p>
            <a:pPr lvl="2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/>
              <a:t>Solicit Industry </a:t>
            </a:r>
            <a:r>
              <a:rPr lang="en-US" sz="1800" dirty="0" smtClean="0"/>
              <a:t>Feedback					Q1 2014</a:t>
            </a:r>
            <a:endParaRPr lang="en-US" sz="1800" dirty="0"/>
          </a:p>
          <a:p>
            <a:pPr lvl="2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/>
              <a:t>Begin Simulations of the </a:t>
            </a:r>
            <a:r>
              <a:rPr lang="en-US" sz="1800" dirty="0" smtClean="0"/>
              <a:t>Model				Q2 </a:t>
            </a:r>
            <a:r>
              <a:rPr lang="en-US" sz="1800" dirty="0"/>
              <a:t>2014</a:t>
            </a:r>
          </a:p>
          <a:p>
            <a:pPr lvl="2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/>
              <a:t>Submit Rule Filing (tentative)	</a:t>
            </a:r>
            <a:r>
              <a:rPr lang="en-US" sz="1800" dirty="0" smtClean="0"/>
              <a:t>				Q4 </a:t>
            </a:r>
            <a:r>
              <a:rPr lang="en-US" sz="1800" dirty="0"/>
              <a:t>2014 </a:t>
            </a:r>
          </a:p>
          <a:p>
            <a:pPr lvl="2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/>
              <a:t>Participant Testing Available  </a:t>
            </a:r>
            <a:r>
              <a:rPr lang="en-US" sz="1800" dirty="0" smtClean="0"/>
              <a:t>					Q2 2015</a:t>
            </a:r>
            <a:endParaRPr lang="en-US" sz="1800" dirty="0"/>
          </a:p>
          <a:p>
            <a:pPr lvl="2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en-US" sz="1800" dirty="0"/>
              <a:t>Implementation </a:t>
            </a:r>
            <a:r>
              <a:rPr lang="en-US" sz="1800" dirty="0" smtClean="0"/>
              <a:t>							Q4 </a:t>
            </a:r>
            <a:r>
              <a:rPr lang="en-US" sz="1800" dirty="0"/>
              <a:t>2015</a:t>
            </a:r>
          </a:p>
          <a:p>
            <a:pPr lvl="0">
              <a:buClr>
                <a:schemeClr val="accent4"/>
              </a:buClr>
              <a:buFont typeface="Arial" pitchFamily="34" charset="0"/>
              <a:buChar char="•"/>
            </a:pPr>
            <a:endParaRPr lang="en-US" dirty="0"/>
          </a:p>
          <a:p>
            <a:pPr lvl="1">
              <a:buClr>
                <a:schemeClr val="accent4"/>
              </a:buClr>
              <a:buFont typeface="Arial" pitchFamily="34" charset="0"/>
              <a:buChar char="•"/>
            </a:pPr>
            <a:endParaRPr lang="en-US" sz="2000" dirty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7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6264" y="141288"/>
            <a:ext cx="8316374" cy="646112"/>
          </a:xfrm>
        </p:spPr>
        <p:txBody>
          <a:bodyPr/>
          <a:lstStyle/>
          <a:p>
            <a:r>
              <a:rPr lang="en-US" sz="2800" dirty="0" smtClean="0"/>
              <a:t>  Shortening the Settlement Cycle (SSC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50034"/>
            <a:ext cx="8229600" cy="4525963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Originally proposed in 2000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Industry analysis performed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Decision made to focus on improving industry processing efficiently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10 building blocks identified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Significant progress in many of these areas</a:t>
            </a:r>
          </a:p>
          <a:p>
            <a:pPr lvl="1"/>
            <a:endParaRPr lang="en-US" dirty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In 2011, DTCC and Industry agreed the time was right for another industry study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In spring of 2012, DTCC issues Request for Proposal for new cost benefit analysis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Boston Consulting Group (BCG) selected to conduct analysis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Conducted approximately 100 stakeholder interviews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F821A-7C3A-554A-93A4-6F985E9A21F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4871" y="6553200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04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SSC - Enablers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7892"/>
            <a:ext cx="8229600" cy="4843732"/>
          </a:xfrm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u="sng" dirty="0"/>
              <a:t>Enablers For T+2 and T+1</a:t>
            </a:r>
            <a:endParaRPr lang="en-US" dirty="0"/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Migration to institutional trade date matching 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Mandated Settlement Matching at the depository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Cross-industry Settlement Instructions solution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Continue to dematerialize physicals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Extend "access equals delivery" for all products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Compress timeframes / rule changes 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 smtClean="0"/>
              <a:t>Increase </a:t>
            </a:r>
            <a:r>
              <a:rPr lang="en-US" dirty="0"/>
              <a:t>penalties for </a:t>
            </a:r>
            <a:r>
              <a:rPr lang="en-US" dirty="0" smtClean="0"/>
              <a:t>fails</a:t>
            </a:r>
          </a:p>
          <a:p>
            <a:pPr lvl="0">
              <a:buFont typeface="Wingdings" pitchFamily="2" charset="2"/>
              <a:buChar char="v"/>
            </a:pPr>
            <a:endParaRPr lang="en-US" dirty="0"/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en-US" u="sng" dirty="0"/>
              <a:t>Additional Enablers </a:t>
            </a:r>
            <a:r>
              <a:rPr lang="en-US" u="sng" dirty="0" smtClean="0"/>
              <a:t>for </a:t>
            </a:r>
            <a:r>
              <a:rPr lang="en-US" u="sng" dirty="0"/>
              <a:t>T+1 </a:t>
            </a:r>
            <a:endParaRPr lang="en-US" dirty="0"/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Build infrastructure for near-real time processing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Transform securities lending processes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Transform foreign buyer processes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v"/>
            </a:pPr>
            <a:r>
              <a:rPr lang="en-US" dirty="0"/>
              <a:t>Accelerated retail funding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64870" y="6538997"/>
            <a:ext cx="840715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66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SSC – Cost / Benefits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3683" y="1120188"/>
            <a:ext cx="84028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 smtClean="0"/>
              <a:t>Reduce </a:t>
            </a:r>
            <a:r>
              <a:rPr lang="en-US" sz="1600" dirty="0"/>
              <a:t>risk for both the individual investor and the </a:t>
            </a:r>
            <a:r>
              <a:rPr lang="en-US" sz="1600" dirty="0" smtClean="0"/>
              <a:t>industry at large including </a:t>
            </a:r>
          </a:p>
          <a:p>
            <a:pPr lvl="2">
              <a:spcAft>
                <a:spcPts val="600"/>
              </a:spcAft>
            </a:pPr>
            <a:endParaRPr lang="en-US" sz="1600" dirty="0" smtClean="0"/>
          </a:p>
          <a:p>
            <a:pPr marL="285750" indent="-285750">
              <a:spcAft>
                <a:spcPts val="1200"/>
              </a:spcAft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 smtClean="0"/>
              <a:t>Enable </a:t>
            </a:r>
            <a:r>
              <a:rPr lang="en-US" sz="1600" dirty="0"/>
              <a:t>firms to optimize </a:t>
            </a:r>
            <a:r>
              <a:rPr lang="en-US" sz="1600" dirty="0" smtClean="0"/>
              <a:t>capital by reducing collateral required and liquidity need for  NSCC</a:t>
            </a:r>
          </a:p>
          <a:p>
            <a:pPr marL="742950" lvl="1" indent="-285750">
              <a:spcAft>
                <a:spcPts val="1200"/>
              </a:spcAft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 smtClean="0"/>
              <a:t>NSCC estimates its line of credit could be reduced by 20-25% in T+2 and 40-50% in T+1, thus reducing line costs by $5MM- $7MM and $10MM to $15MM, for T+2 and T+1, respectively.</a:t>
            </a:r>
          </a:p>
          <a:p>
            <a:pPr marL="285750" indent="-285750">
              <a:spcAft>
                <a:spcPts val="1200"/>
              </a:spcAft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 smtClean="0"/>
              <a:t>Reduce </a:t>
            </a:r>
            <a:r>
              <a:rPr lang="en-US" sz="1600" dirty="0"/>
              <a:t>operational </a:t>
            </a:r>
            <a:r>
              <a:rPr lang="en-US" sz="1600" dirty="0" smtClean="0"/>
              <a:t>risk and expenses through implementation of building blocks</a:t>
            </a:r>
          </a:p>
          <a:p>
            <a:pPr marL="285750" indent="-285750">
              <a:spcAft>
                <a:spcPts val="1200"/>
              </a:spcAft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 smtClean="0"/>
              <a:t>Align settlement cycle across geographies</a:t>
            </a:r>
          </a:p>
          <a:p>
            <a:pPr marL="285750" indent="-285750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/>
              <a:t>BCG Estimated</a:t>
            </a:r>
          </a:p>
          <a:p>
            <a:pPr marL="742950" lvl="2" indent="-285750">
              <a:spcBef>
                <a:spcPts val="600"/>
              </a:spcBef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>
                <a:solidFill>
                  <a:srgbClr val="000000"/>
                </a:solidFill>
                <a:cs typeface="Arial" pitchFamily="34" charset="0"/>
              </a:rPr>
              <a:t>T+2 total investment at $550M with $170M in annual cost savings</a:t>
            </a:r>
          </a:p>
          <a:p>
            <a:pPr marL="742950" lvl="2" indent="-285750">
              <a:spcBef>
                <a:spcPts val="600"/>
              </a:spcBef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>
                <a:solidFill>
                  <a:srgbClr val="000000"/>
                </a:solidFill>
                <a:cs typeface="Arial" pitchFamily="34" charset="0"/>
              </a:rPr>
              <a:t>T+1 total investment at $1,770M with $175M to $370M in annual cost savings</a:t>
            </a:r>
          </a:p>
          <a:p>
            <a:pPr marL="285750" indent="-285750">
              <a:spcAft>
                <a:spcPts val="1200"/>
              </a:spcAft>
              <a:buClr>
                <a:schemeClr val="accent4"/>
              </a:buClr>
              <a:buFont typeface="Wingdings" pitchFamily="2" charset="2"/>
              <a:buChar char="v"/>
            </a:pPr>
            <a:endParaRPr lang="en-US" sz="1600" dirty="0" smtClean="0"/>
          </a:p>
          <a:p>
            <a:pPr>
              <a:spcAft>
                <a:spcPts val="1200"/>
              </a:spcAft>
              <a:buClr>
                <a:schemeClr val="accent4"/>
              </a:buClr>
            </a:pPr>
            <a:r>
              <a:rPr lang="en-US" sz="1600" u="sng" dirty="0" smtClean="0"/>
              <a:t>Next Steps</a:t>
            </a:r>
          </a:p>
          <a:p>
            <a:pPr marL="285750" indent="-285750">
              <a:spcAft>
                <a:spcPts val="1200"/>
              </a:spcAft>
              <a:buClr>
                <a:schemeClr val="accent4"/>
              </a:buClr>
              <a:buFont typeface="Wingdings" pitchFamily="2" charset="2"/>
              <a:buChar char="v"/>
            </a:pPr>
            <a:r>
              <a:rPr lang="en-US" sz="1600" dirty="0"/>
              <a:t>DTCC currently </a:t>
            </a:r>
            <a:r>
              <a:rPr lang="en-US" sz="1600" dirty="0" smtClean="0"/>
              <a:t>consulting with Industry representatives and Regulators and expects </a:t>
            </a:r>
            <a:r>
              <a:rPr lang="en-US" sz="1600" dirty="0"/>
              <a:t>to publish </a:t>
            </a:r>
            <a:r>
              <a:rPr lang="en-US" sz="1600" dirty="0" smtClean="0"/>
              <a:t>a </a:t>
            </a:r>
            <a:r>
              <a:rPr lang="en-US" sz="1600" dirty="0"/>
              <a:t>position paper in the next few </a:t>
            </a:r>
            <a:r>
              <a:rPr lang="en-US" sz="1600" dirty="0" smtClean="0"/>
              <a:t>weeks</a:t>
            </a:r>
            <a:endParaRPr lang="en-US" sz="1500" dirty="0"/>
          </a:p>
        </p:txBody>
      </p:sp>
      <p:sp>
        <p:nvSpPr>
          <p:cNvPr id="7" name="Rectangle 6"/>
          <p:cNvSpPr/>
          <p:nvPr/>
        </p:nvSpPr>
        <p:spPr>
          <a:xfrm>
            <a:off x="564872" y="6553200"/>
            <a:ext cx="802703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“</a:t>
            </a:r>
            <a:r>
              <a:rPr lang="en-US" sz="1050" dirty="0">
                <a:solidFill>
                  <a:schemeClr val="bg1"/>
                </a:solidFill>
              </a:rPr>
              <a:t>Confidential Treatment Requested by DTCC, [DTC, NSCC, FICC, WTC] Pursuant to the Freedom of Information Act</a:t>
            </a:r>
            <a:r>
              <a:rPr lang="en-US" sz="1050" dirty="0" smtClean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4EC22-46A1-B147-8769-91747101709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1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TCCCorporate">
  <a:themeElements>
    <a:clrScheme name="Custom 11">
      <a:dk1>
        <a:sysClr val="windowText" lastClr="000000"/>
      </a:dk1>
      <a:lt1>
        <a:srgbClr val="FFFFFF"/>
      </a:lt1>
      <a:dk2>
        <a:srgbClr val="000000"/>
      </a:dk2>
      <a:lt2>
        <a:srgbClr val="FFFFFE"/>
      </a:lt2>
      <a:accent1>
        <a:srgbClr val="FCCF18"/>
      </a:accent1>
      <a:accent2>
        <a:srgbClr val="54A939"/>
      </a:accent2>
      <a:accent3>
        <a:srgbClr val="E16E22"/>
      </a:accent3>
      <a:accent4>
        <a:srgbClr val="007CB7"/>
      </a:accent4>
      <a:accent5>
        <a:srgbClr val="4B4F50"/>
      </a:accent5>
      <a:accent6>
        <a:srgbClr val="0B0D11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TCC_NEW">
  <a:themeElements>
    <a:clrScheme name="DTCC_New_Color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FCCF18"/>
      </a:accent1>
      <a:accent2>
        <a:srgbClr val="54A939"/>
      </a:accent2>
      <a:accent3>
        <a:srgbClr val="E16E22"/>
      </a:accent3>
      <a:accent4>
        <a:srgbClr val="007CB7"/>
      </a:accent4>
      <a:accent5>
        <a:srgbClr val="4B4F50"/>
      </a:accent5>
      <a:accent6>
        <a:srgbClr val="0B0D11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ACBC5E9395C64781F481DC40784310" ma:contentTypeVersion="3" ma:contentTypeDescription="Create a new document." ma:contentTypeScope="" ma:versionID="69dc396c8532a472d79ca1a27f1eeffc">
  <xsd:schema xmlns:xsd="http://www.w3.org/2001/XMLSchema" xmlns:p="http://schemas.microsoft.com/office/2006/metadata/properties" targetNamespace="http://schemas.microsoft.com/office/2006/metadata/properties" ma:root="true" ma:fieldsID="228248a40b16dd5b93644a011b4b683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 ma:index="8" ma:displayName="Subject"/>
        <xsd:element ref="dc:description" minOccurs="0" maxOccurs="1"/>
        <xsd:element name="keywords" minOccurs="0" maxOccurs="1" type="xsd:string" ma:index="9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0B440D54-A6CA-471F-84F0-433DED0BB1B1}">
  <ds:schemaRefs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20224E4-AB23-48C8-8372-33C567E6A0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BE2914-990D-4F90-994A-95645E23C1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DTCCCorporate</Template>
  <TotalTime>7885</TotalTime>
  <Words>2135</Words>
  <Application>Microsoft Office PowerPoint</Application>
  <PresentationFormat>On-screen Show (4:3)</PresentationFormat>
  <Paragraphs>237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DTCCCorporate</vt:lpstr>
      <vt:lpstr>1_DTCC_NEW</vt:lpstr>
      <vt:lpstr>DTC Settlement Strategy and Roadmap Update  Bank Depository User Group</vt:lpstr>
      <vt:lpstr>Introduction</vt:lpstr>
      <vt:lpstr>Settlement Matching - Background</vt:lpstr>
      <vt:lpstr>Settlement Matching - Proposal</vt:lpstr>
      <vt:lpstr>Settlement Matching – Benefits</vt:lpstr>
      <vt:lpstr>Settlement Matching - Next Steps</vt:lpstr>
      <vt:lpstr>CNS for Value - Model</vt:lpstr>
      <vt:lpstr>CNS for Value - Benefits</vt:lpstr>
      <vt:lpstr>CNS for Value – Milestones</vt:lpstr>
      <vt:lpstr>MMI Processing - Background</vt:lpstr>
      <vt:lpstr>MMI Processing Risk</vt:lpstr>
      <vt:lpstr>MMI Optimization</vt:lpstr>
      <vt:lpstr>MMI Optimization</vt:lpstr>
      <vt:lpstr>MMI Processing Benefits</vt:lpstr>
      <vt:lpstr>MMI Optimization – Key Dates </vt:lpstr>
      <vt:lpstr>  Shortening the Settlement Cycle (SSC)</vt:lpstr>
      <vt:lpstr>SSC - Enablers</vt:lpstr>
      <vt:lpstr>SSC – Cost / Benefits</vt:lpstr>
    </vt:vector>
  </TitlesOfParts>
  <Company>DTCC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Pablo Rivero</dc:creator>
  <cp:lastModifiedBy>Olson, Charity</cp:lastModifiedBy>
  <cp:revision>419</cp:revision>
  <cp:lastPrinted>2013-09-19T16:39:06Z</cp:lastPrinted>
  <dcterms:created xsi:type="dcterms:W3CDTF">2011-07-21T19:13:34Z</dcterms:created>
  <dcterms:modified xsi:type="dcterms:W3CDTF">2013-10-01T15:47:20Z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0x01010088ACBC5E9395C64781F481DC40784310</vt:lpwstr>
  </property>
</Properties>
</file>